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8"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8" r:id="rId27"/>
    <p:sldId id="289" r:id="rId28"/>
    <p:sldId id="280" r:id="rId29"/>
    <p:sldId id="281" r:id="rId30"/>
    <p:sldId id="282" r:id="rId31"/>
    <p:sldId id="283" r:id="rId32"/>
    <p:sldId id="290" r:id="rId33"/>
    <p:sldId id="291" r:id="rId34"/>
    <p:sldId id="292" r:id="rId35"/>
    <p:sldId id="293"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t>27/08/2015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15367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t>27/08/2015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21641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t>27/08/2015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250915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2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91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51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54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89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44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7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t>27/08/2015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213835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13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96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5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88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616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479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417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8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56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t>27/08/2015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390829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2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66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7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t>27/08/2015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184003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t>27/08/2015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42617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t>27/08/2015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118807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t>27/08/2015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4618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t>27/08/2015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337937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t>27/08/2015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A652A0-5D75-4BFB-9369-92CC5A38A946}" type="slidenum">
              <a:rPr lang="ms-MY" smtClean="0"/>
              <a:t>‹#›</a:t>
            </a:fld>
            <a:endParaRPr lang="ms-MY"/>
          </a:p>
        </p:txBody>
      </p:sp>
    </p:spTree>
    <p:extLst>
      <p:ext uri="{BB962C8B-B14F-4D97-AF65-F5344CB8AC3E}">
        <p14:creationId xmlns:p14="http://schemas.microsoft.com/office/powerpoint/2010/main" val="73448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t>27/08/2015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t>‹#›</a:t>
            </a:fld>
            <a:endParaRPr lang="ms-MY"/>
          </a:p>
        </p:txBody>
      </p:sp>
    </p:spTree>
    <p:extLst>
      <p:ext uri="{BB962C8B-B14F-4D97-AF65-F5344CB8AC3E}">
        <p14:creationId xmlns:p14="http://schemas.microsoft.com/office/powerpoint/2010/main" val="34875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40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EFD94-C31D-4C80-9063-99A87505164A}" type="datetimeFigureOut">
              <a:rPr lang="en-US" smtClean="0">
                <a:solidFill>
                  <a:prstClr val="black">
                    <a:tint val="75000"/>
                  </a:prstClr>
                </a:solidFill>
              </a:rPr>
              <a:pPr/>
              <a:t>8/27/2015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D56E6-D889-4C9D-8B3E-D115756BD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998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83"/>
            <a:ext cx="9144000" cy="689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3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246" y="3581400"/>
            <a:ext cx="8991600" cy="1938992"/>
          </a:xfrm>
          <a:prstGeom prst="rect">
            <a:avLst/>
          </a:prstGeom>
          <a:solidFill>
            <a:srgbClr val="00B0F0">
              <a:alpha val="43000"/>
            </a:srgbClr>
          </a:solidFill>
        </p:spPr>
        <p:txBody>
          <a:bodyPr wrap="square">
            <a:spAutoFit/>
          </a:bodyP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orang-orang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datang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fasik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membawa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selidikilah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menentukan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kebenarannya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menimpakan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kaum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perkara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diingini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kejahilan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mengenainya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menyesali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lakukan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15240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Hujurat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6:</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5320" y="1630740"/>
            <a:ext cx="8816280" cy="1569660"/>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إِن جَاءكُمْ فَاسِقٌ بِنَبَأٍ فَتَبَيَّنُوا أَن تُصِيبُوا قَوْمًا بِجَهَالَةٍ فَتُصْبِحُوا عَلَى مَا فَعَلْتُمْ نَادِمِينَ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381000"/>
            <a:ext cx="8856984" cy="553998"/>
          </a:xfrm>
          <a:prstGeom prst="rect">
            <a:avLst/>
          </a:prstGeom>
        </p:spPr>
        <p:txBody>
          <a:bodyPr wrap="square">
            <a:spAutoFit/>
          </a:bodyPr>
          <a:lstStyle/>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Kata-kata Imam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Ibn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Kathir</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Horizontal Scroll 3"/>
          <p:cNvSpPr/>
          <p:nvPr/>
        </p:nvSpPr>
        <p:spPr>
          <a:xfrm>
            <a:off x="571500" y="1828800"/>
            <a:ext cx="8001000" cy="3657600"/>
          </a:xfrm>
          <a:prstGeom prst="horizontalScroll">
            <a:avLst/>
          </a:prstGeom>
          <a:ln>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memerintahkan agar kita benar-benar menyemak berita dari orang fasik dengan mewaspadainya supaya tidak berlaku sebarang pendustaan dan </a:t>
            </a:r>
            <a:r>
              <a:rPr lang="ms-MY"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kekeliruan”. </a:t>
            </a:r>
            <a:endParaRPr lang="ms-MY"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295400"/>
            <a:ext cx="7540486" cy="1555285"/>
          </a:xfrm>
          <a:prstGeom prst="rect">
            <a:avLst/>
          </a:prstGeom>
          <a:solidFill>
            <a:schemeClr val="accent2"/>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Menjadikan </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kita sebagai seorang yang mampu untuk menilai, berfikir dan paling utama adalah bertindak di atas asas kebenaran yang kukuh dan menepati kehendak umum.</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152400" y="3810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Kepentingan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maklumat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tepat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609600" y="2965863"/>
            <a:ext cx="7540486" cy="124928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Mengelakkan perselisihan dan perpecahan akibat kekaburan maklumat dan berita</a:t>
            </a:r>
            <a:endParaRPr kumimoji="0" lang="en-MY" sz="22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ight Arrow 5"/>
          <p:cNvSpPr/>
          <p:nvPr/>
        </p:nvSpPr>
        <p:spPr>
          <a:xfrm>
            <a:off x="157706" y="1230911"/>
            <a:ext cx="451894"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endParaRPr kumimoji="0" lang="en-MY"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7" name="Freeform 6"/>
          <p:cNvSpPr/>
          <p:nvPr/>
        </p:nvSpPr>
        <p:spPr>
          <a:xfrm>
            <a:off x="3187666" y="4305300"/>
            <a:ext cx="5803934"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Amaran Allah tentang balasan kepada orang yang terlibat dengan fitnah</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8" name="Freeform 7"/>
          <p:cNvSpPr/>
          <p:nvPr/>
        </p:nvSpPr>
        <p:spPr>
          <a:xfrm>
            <a:off x="3187666" y="5562600"/>
            <a:ext cx="5803934"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Boleh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disabitka</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dengan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kesalahan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Undang-undang</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kerana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membuat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atau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menyebarkan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maklumat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palsu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9" name="Curved Left Arrow 8"/>
          <p:cNvSpPr/>
          <p:nvPr/>
        </p:nvSpPr>
        <p:spPr>
          <a:xfrm flipH="1">
            <a:off x="2743200" y="4488911"/>
            <a:ext cx="546134" cy="775777"/>
          </a:xfrm>
          <a:prstGeom prst="curvedLef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a:solidFill>
                <a:schemeClr val="tx1"/>
              </a:solidFill>
            </a:endParaRPr>
          </a:p>
        </p:txBody>
      </p:sp>
      <p:sp>
        <p:nvSpPr>
          <p:cNvPr id="10" name="Curved Left Arrow 9"/>
          <p:cNvSpPr/>
          <p:nvPr/>
        </p:nvSpPr>
        <p:spPr>
          <a:xfrm flipH="1">
            <a:off x="2760416" y="5746211"/>
            <a:ext cx="546134" cy="775777"/>
          </a:xfrm>
          <a:prstGeom prst="curvedLef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a:solidFill>
                <a:schemeClr val="tx1"/>
              </a:solidFill>
            </a:endParaRPr>
          </a:p>
        </p:txBody>
      </p:sp>
      <p:sp>
        <p:nvSpPr>
          <p:cNvPr id="11" name="Right Arrow 10"/>
          <p:cNvSpPr/>
          <p:nvPr/>
        </p:nvSpPr>
        <p:spPr>
          <a:xfrm>
            <a:off x="157706" y="3053773"/>
            <a:ext cx="451894"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endParaRPr kumimoji="0" lang="en-MY"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 name="Right Arrow 11"/>
          <p:cNvSpPr/>
          <p:nvPr/>
        </p:nvSpPr>
        <p:spPr>
          <a:xfrm>
            <a:off x="170440" y="4572000"/>
            <a:ext cx="2801360" cy="1667621"/>
          </a:xfrm>
          <a:prstGeom prst="rightArrow">
            <a:avLst>
              <a:gd name="adj1" fmla="val 50000"/>
              <a:gd name="adj2" fmla="val 54985"/>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sz="2000"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PERINGATAN!!!</a:t>
            </a:r>
            <a:endParaRPr kumimoji="0" lang="en-MY" sz="2000"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4647032" y="1219200"/>
            <a:ext cx="4125416" cy="1440160"/>
          </a:xfrm>
          <a:prstGeom prst="roundRect">
            <a:avLst/>
          </a:prstGeom>
          <a:ln w="38100"/>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ms-MY" sz="24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a:rPr>
              <a:t>Menubuhkan </a:t>
            </a:r>
            <a:r>
              <a:rPr lang="ms-MY" sz="24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a:rPr>
              <a:t>Khilafah Islamiyyah di Iraq dan Syria</a:t>
            </a:r>
            <a:endParaRPr lang="ms-MY" sz="24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a:endParaRPr>
          </a:p>
        </p:txBody>
      </p:sp>
      <p:sp>
        <p:nvSpPr>
          <p:cNvPr id="4" name="Rectangle 3"/>
          <p:cNvSpPr/>
          <p:nvPr/>
        </p:nvSpPr>
        <p:spPr>
          <a:xfrm>
            <a:off x="152400" y="2667000"/>
            <a:ext cx="8763000" cy="1371600"/>
          </a:xfrm>
          <a:prstGeom prst="rect">
            <a:avLst/>
          </a:prstGeom>
          <a:ln/>
        </p:spPr>
        <p:style>
          <a:lnRef idx="1">
            <a:schemeClr val="accent3"/>
          </a:lnRef>
          <a:fillRef idx="2">
            <a:schemeClr val="accent3"/>
          </a:fillRef>
          <a:effectRef idx="1">
            <a:schemeClr val="accent3"/>
          </a:effectRef>
          <a:fontRef idx="minor">
            <a:schemeClr val="dk1"/>
          </a:fontRef>
        </p:style>
        <p:txBody>
          <a:bodyPr lIns="199135" tIns="468000" rIns="199136" bIns="468000" spcCol="1270" anchor="ctr"/>
          <a:lstStyle/>
          <a:p>
            <a:pPr lvl="0" algn="ctr" defTabSz="1244600">
              <a:lnSpc>
                <a:spcPct val="90000"/>
              </a:lnSpc>
              <a:spcAft>
                <a:spcPct val="35000"/>
              </a:spcAft>
              <a:defRPr/>
            </a:pPr>
            <a:r>
              <a:rPr lang="it-IT" sz="2400" b="1" kern="0" dirty="0" smtClean="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Lebih </a:t>
            </a:r>
            <a:r>
              <a:rPr lang="it-IT"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kurang 30,000 sukarelawan dari seluruh dunia telah menyertai kumpulan militan Islamic State (IS) serta beberapa kumpulan militan di Syria. </a:t>
            </a:r>
            <a:endParaRPr kumimoji="0" lang="en-MY" sz="2400" b="1" i="0" u="none" strike="noStrike" kern="0" cap="none" spc="0" normalizeH="0" baseline="0" noProof="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a:endParaRPr>
          </a:p>
        </p:txBody>
      </p:sp>
      <p:sp>
        <p:nvSpPr>
          <p:cNvPr id="5" name="Right Arrow Callout 4"/>
          <p:cNvSpPr/>
          <p:nvPr/>
        </p:nvSpPr>
        <p:spPr>
          <a:xfrm>
            <a:off x="282277" y="1219200"/>
            <a:ext cx="4670723" cy="1219200"/>
          </a:xfrm>
          <a:prstGeom prst="rightArrowCallout">
            <a:avLst>
              <a:gd name="adj1" fmla="val 49122"/>
              <a:gd name="adj2" fmla="val 35216"/>
              <a:gd name="adj3" fmla="val 50329"/>
              <a:gd name="adj4" fmla="val 79498"/>
            </a:avLst>
          </a:prstGeom>
          <a:ln w="28575"/>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ms-MY" sz="24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Wujudnya </a:t>
            </a:r>
            <a:r>
              <a:rPr lang="ms-MY" sz="24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Islamic State of Iraq and Levant (ISIL) </a:t>
            </a:r>
            <a:endParaRPr lang="ms-MY" sz="24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62744" y="391180"/>
            <a:ext cx="8676456" cy="523220"/>
          </a:xfrm>
          <a:prstGeom prst="rect">
            <a:avLst/>
          </a:prstGeom>
        </p:spPr>
        <p:txBody>
          <a:bodyPr wrap="square">
            <a:spAutoFit/>
          </a:bodyPr>
          <a:lstStyle/>
          <a:p>
            <a:pPr algn="ctr" fontAlgn="auto">
              <a:spcBef>
                <a:spcPts val="0"/>
              </a:spcBef>
              <a:spcAft>
                <a:spcPts val="0"/>
              </a:spcAft>
              <a:defRPr/>
            </a:pPr>
            <a:r>
              <a:rPr lang="ms-MY" sz="28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Isu </a:t>
            </a:r>
            <a:r>
              <a:rPr lang="ms-MY" sz="28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jihad di bumi Syria </a:t>
            </a:r>
            <a:r>
              <a:rPr lang="ms-MY" sz="28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Iraq </a:t>
            </a:r>
          </a:p>
        </p:txBody>
      </p:sp>
      <p:sp>
        <p:nvSpPr>
          <p:cNvPr id="7" name="Rectangle 6"/>
          <p:cNvSpPr/>
          <p:nvPr/>
        </p:nvSpPr>
        <p:spPr>
          <a:xfrm>
            <a:off x="152400" y="3962400"/>
            <a:ext cx="8763000" cy="1343436"/>
          </a:xfrm>
          <a:prstGeom prst="rect">
            <a:avLst/>
          </a:prstGeom>
          <a:ln/>
        </p:spPr>
        <p:style>
          <a:lnRef idx="1">
            <a:schemeClr val="accent6"/>
          </a:lnRef>
          <a:fillRef idx="2">
            <a:schemeClr val="accent6"/>
          </a:fillRef>
          <a:effectRef idx="1">
            <a:schemeClr val="accent6"/>
          </a:effectRef>
          <a:fontRef idx="minor">
            <a:schemeClr val="dk1"/>
          </a:fontRef>
        </p:style>
        <p:txBody>
          <a:bodyPr lIns="199135" tIns="468000" rIns="199136" bIns="468000" spcCol="1270" anchor="ctr"/>
          <a:lstStyle/>
          <a:p>
            <a:pPr lvl="0" algn="ctr" defTabSz="1244600">
              <a:lnSpc>
                <a:spcPct val="90000"/>
              </a:lnSpc>
              <a:spcAft>
                <a:spcPct val="35000"/>
              </a:spcAft>
              <a:defRPr/>
            </a:pP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Majlis</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Keselamatan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Pertubuhan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Bangsa-Bangsa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Bersatu</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(UNSC) </a:t>
            </a:r>
            <a:r>
              <a:rPr lang="en-MY" sz="2400" b="1" kern="0" dirty="0" err="1" smtClean="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menyatakan</a:t>
            </a:r>
            <a:r>
              <a:rPr lang="en-MY" sz="2400" b="1" kern="0" dirty="0" smtClean="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sekurang-kurangnya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15,000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militan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dari</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negara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asing</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menyertai</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pertempuran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di Syria. </a:t>
            </a:r>
            <a:endParaRPr kumimoji="0" lang="en-MY" sz="2400" b="1" i="0" u="none" strike="noStrike" kern="0" cap="none" spc="0" normalizeH="0" baseline="0" noProof="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a:endParaRPr>
          </a:p>
        </p:txBody>
      </p:sp>
      <p:sp>
        <p:nvSpPr>
          <p:cNvPr id="8" name="Rectangle 7"/>
          <p:cNvSpPr/>
          <p:nvPr/>
        </p:nvSpPr>
        <p:spPr>
          <a:xfrm>
            <a:off x="152400" y="5209764"/>
            <a:ext cx="8763000" cy="1495836"/>
          </a:xfrm>
          <a:prstGeom prst="rect">
            <a:avLst/>
          </a:prstGeom>
          <a:ln/>
        </p:spPr>
        <p:style>
          <a:lnRef idx="1">
            <a:schemeClr val="accent1"/>
          </a:lnRef>
          <a:fillRef idx="2">
            <a:schemeClr val="accent1"/>
          </a:fillRef>
          <a:effectRef idx="1">
            <a:schemeClr val="accent1"/>
          </a:effectRef>
          <a:fontRef idx="minor">
            <a:schemeClr val="dk1"/>
          </a:fontRef>
        </p:style>
        <p:txBody>
          <a:bodyPr lIns="199135" tIns="468000" rIns="199136" bIns="468000" spcCol="1270" anchor="ctr"/>
          <a:lstStyle/>
          <a:p>
            <a:pPr lvl="0" algn="ctr" defTabSz="1244600">
              <a:lnSpc>
                <a:spcPct val="90000"/>
              </a:lnSpc>
              <a:spcAft>
                <a:spcPct val="35000"/>
              </a:spcAft>
              <a:defRPr/>
            </a:pP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Kecenderungan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dan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keghairahan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umat</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Islam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untuk</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berjihad</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atas</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nama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IS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adalah</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berpunca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daripada</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kekeliruan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dalam</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memahami</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konsep</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jihad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dan</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mati</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syahid</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yang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sebenar</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menurut</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hukum</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r>
              <a:rPr lang="en-MY" sz="2400" b="1" kern="0" dirty="0" err="1">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syarak</a:t>
            </a:r>
            <a:r>
              <a:rPr lang="en-MY" sz="2400" b="1" kern="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a:rPr>
              <a:t>. </a:t>
            </a:r>
            <a:endParaRPr kumimoji="0" lang="en-MY" sz="2400" b="1" i="0" u="none" strike="noStrike" kern="0" cap="none" spc="0" normalizeH="0" baseline="0" noProof="0" dirty="0">
              <a:ln w="317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971600" y="1777444"/>
            <a:ext cx="7128792"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Saling </a:t>
            </a:r>
            <a:r>
              <a:rPr lang="fi-FI"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memahami dan menghormati  </a:t>
            </a: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antara </a:t>
            </a:r>
            <a:r>
              <a:rPr lang="fi-FI"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satu sama lain</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971600" y="3361620"/>
            <a:ext cx="7128792"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Allah SWT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memerintahkan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kita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untuk</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bersatu</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berpegang</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teguh</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dengan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agama </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Allah SWT.</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Rectangle 4"/>
          <p:cNvSpPr/>
          <p:nvPr/>
        </p:nvSpPr>
        <p:spPr>
          <a:xfrm>
            <a:off x="251520" y="228600"/>
            <a:ext cx="8640960" cy="954107"/>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Mengekalkan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Perpaduan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Persefahaman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246" y="4077831"/>
            <a:ext cx="8991600" cy="2246769"/>
          </a:xfrm>
          <a:prstGeom prst="rect">
            <a:avLst/>
          </a:prstGeom>
          <a:solidFill>
            <a:srgbClr val="00B0F0">
              <a:alpha val="43000"/>
            </a:srgbClr>
          </a:solidFill>
        </p:spPr>
        <p:txBody>
          <a:bodyPr wrap="square">
            <a:spAutoFit/>
          </a:bodyP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berpegang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teguhlah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tali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(agama Islam),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janganlah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bercerai-berai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kenanglah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bermusuh-musuhan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jahiliyah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dahulu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menyatukan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diantara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hati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bersatu-padu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Islam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bersaudara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15240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Ali-Imran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103:</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2948" y="1501676"/>
            <a:ext cx="8816280" cy="2308324"/>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وَاعْتَصِمُواْ بِحَبْلِ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جَمِيعًا وَلاَ تَفَرَّقُواْ وَاذْكُرُواْ نِعْمَةَ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عَلَيْكُمْ إِذْ كُنتُمْ أَعْدَاء فَأَلَّفَ بَيْنَ قُلُوبِكُمْ فَأَصْبَحْتُم بِنِعْمَتِهِ إِخْوَانًا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28600"/>
            <a:ext cx="8686800" cy="1015663"/>
          </a:xfrm>
          <a:prstGeom prst="rect">
            <a:avLst/>
          </a:prstGeom>
        </p:spPr>
        <p:txBody>
          <a:bodyPr wrap="square">
            <a:spAutoFit/>
          </a:bodyPr>
          <a:lstStyle/>
          <a:p>
            <a:pPr algn="ct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Pendekatan</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arah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perpaduan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yang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dibawa</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oleh</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Nabi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Muhammad </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SAW</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994864" y="1541999"/>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Menunjukkan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contoh dan cara menunaikan kewajipan terhadap agama, masyarakat dan negara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340809" y="1061273"/>
            <a:ext cx="766182" cy="1142999"/>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1756865" y="2854062"/>
            <a:ext cx="7122875" cy="17270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Memperkukuhkan </a:t>
            </a:r>
            <a:r>
              <a:rPr lang="ms-MY" sz="2400" b="1" dirty="0">
                <a:effectLst>
                  <a:outerShdw blurRad="38100" dist="38100" dir="2700000" algn="tl">
                    <a:srgbClr val="000000">
                      <a:alpha val="43137"/>
                    </a:srgbClr>
                  </a:outerShdw>
                </a:effectLst>
                <a:latin typeface="Arial" pitchFamily="34" charset="0"/>
                <a:cs typeface="Arial" pitchFamily="34" charset="0"/>
              </a:rPr>
              <a:t>persefahaman dan perpaduan penduduk Madinah yang terdiri daripada pelbagai kaum, bangsa, agama dan keturunan yang termeterai melalui Piagam Madinah. </a:t>
            </a:r>
            <a:endParaRPr lang="en-MY" sz="2400" b="1" dirty="0">
              <a:ln w="6350" cmpd="sng">
                <a:solidFill>
                  <a:srgbClr val="EEECE1">
                    <a:lumMod val="10000"/>
                  </a:srgbClr>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28600"/>
            <a:ext cx="8686800" cy="1015663"/>
          </a:xfrm>
          <a:prstGeom prst="rect">
            <a:avLst/>
          </a:prstGeom>
        </p:spPr>
        <p:txBody>
          <a:bodyPr wrap="square">
            <a:spAutoFit/>
          </a:bodyPr>
          <a:lstStyle/>
          <a:p>
            <a:pPr algn="ct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Abu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Sufian</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RA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diutus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Rasulullah</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SAW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ke</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Parsi</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bagi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mengadap</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Raja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Herculis</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rPr>
              <a:t>. </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pitchFamily="34" charset="0"/>
              <a:ea typeface="Calibri"/>
              <a:cs typeface="Arial" pitchFamily="34" charset="0"/>
            </a:endParaRPr>
          </a:p>
        </p:txBody>
      </p:sp>
      <p:sp>
        <p:nvSpPr>
          <p:cNvPr id="4" name="Rectangle 3"/>
          <p:cNvSpPr/>
          <p:nvPr/>
        </p:nvSpPr>
        <p:spPr>
          <a:xfrm>
            <a:off x="1010562" y="4648200"/>
            <a:ext cx="7122875" cy="17270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Amalan </a:t>
            </a:r>
            <a:r>
              <a:rPr lang="ms-MY" sz="2400" b="1" dirty="0">
                <a:effectLst>
                  <a:outerShdw blurRad="38100" dist="38100" dir="2700000" algn="tl">
                    <a:srgbClr val="000000">
                      <a:alpha val="43137"/>
                    </a:srgbClr>
                  </a:outerShdw>
                </a:effectLst>
                <a:latin typeface="Arial" pitchFamily="34" charset="0"/>
                <a:cs typeface="Arial" pitchFamily="34" charset="0"/>
              </a:rPr>
              <a:t>saling memahami dan menghormati adalah dasar penting yang berperanan untuk menangani isu kemasyarakatan dalam sesebuah negara.</a:t>
            </a:r>
            <a:endParaRPr lang="en-MY" sz="2400" b="1" dirty="0">
              <a:ln w="6350" cmpd="sng">
                <a:solidFill>
                  <a:srgbClr val="EEECE1">
                    <a:lumMod val="10000"/>
                  </a:srgbClr>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ular Callout 4"/>
          <p:cNvSpPr/>
          <p:nvPr/>
        </p:nvSpPr>
        <p:spPr>
          <a:xfrm>
            <a:off x="990600" y="1522900"/>
            <a:ext cx="7442705" cy="2439500"/>
          </a:xfrm>
          <a:prstGeom prst="wedgeRoundRectCallout">
            <a:avLst>
              <a:gd name="adj1" fmla="val -56698"/>
              <a:gd name="adj2" fmla="val 7516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“Sembahlah Allah Yang Maha Esa, jangan mensyirikkan Tuhan, Islam adalah agama Tuhan, menyuruh kami melaksanakan solat, bersifat jujur, meninggalkan perbuatan buruk dan menyambung silaturrahim. </a:t>
            </a:r>
            <a:r>
              <a:rPr lang="ms-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(Muttafaqun alaihi</a:t>
            </a:r>
            <a:r>
              <a:rPr lang="ms-MY"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971600" y="1447800"/>
            <a:ext cx="7128792" cy="1584176"/>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Mewujudkan </a:t>
            </a:r>
            <a:r>
              <a:rPr lang="fi-FI"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perasaan kasih sayang, persaudaraan, kedamaian dalam hubungan kekeluargaan dan masyarakat serta saling membantu antara satu sama lain</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971600" y="3124200"/>
            <a:ext cx="7128792" cy="16002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Merupakan </a:t>
            </a:r>
            <a:r>
              <a:rPr lang="sv-SE"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nikmat yang dapat mengeratkan lagi hubungan sesama manusia</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Rectangle 4"/>
          <p:cNvSpPr/>
          <p:nvPr/>
        </p:nvSpPr>
        <p:spPr>
          <a:xfrm>
            <a:off x="251520" y="391180"/>
            <a:ext cx="8640960" cy="523220"/>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Persefahaman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Adalah</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Ruh</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Kekuatan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Freeform 5"/>
          <p:cNvSpPr/>
          <p:nvPr/>
        </p:nvSpPr>
        <p:spPr>
          <a:xfrm>
            <a:off x="948408" y="4800600"/>
            <a:ext cx="7128792" cy="16002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Dapat </a:t>
            </a:r>
            <a:r>
              <a:rPr lang="sv-SE"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menghimpunkan perasaan serta semangat sehati sejiwa untuk sama-sama kita berganding bahu bagi memakmurkan sesebuah masyarakat dan negara. </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2400"/>
            <a:ext cx="849693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39248" y="2057400"/>
            <a:ext cx="8815736" cy="3046988"/>
          </a:xfrm>
          <a:prstGeom prst="rect">
            <a:avLst/>
          </a:prstGeom>
          <a:solidFill>
            <a:srgbClr val="0070C0">
              <a:alpha val="45000"/>
            </a:srgbClr>
          </a:solidFill>
        </p:spPr>
        <p:txBody>
          <a:bodyPr wrap="square">
            <a:spAutoFit/>
          </a:bodyPr>
          <a:lstStyle/>
          <a:p>
            <a:pPr algn="ct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“Dan demi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nyawaku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genggaman-Nya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masuk</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syurga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sehingga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beriman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sepenuhnya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beriman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sehingga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sayang-menyayangi</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antara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apakah</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suka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tunjukkan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sesuatu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mana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jika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membuatnya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nescaya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berkasih-sayang</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ia</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adalah</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memberi</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salam</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kalangan</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t>
            </a:r>
            <a:r>
              <a:rPr lang="en-US"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Hadis</a:t>
            </a:r>
            <a:r>
              <a:rPr lang="en-US"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a:t>
            </a:r>
            <a:r>
              <a:rPr lang="en-US" dirty="0" err="1">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Riwayat</a:t>
            </a:r>
            <a:r>
              <a:rPr lang="en-US"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 Muslim</a:t>
            </a:r>
            <a:r>
              <a:rPr lang="en-US" dirty="0" smtClean="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rPr>
              <a:t>)</a:t>
            </a:r>
            <a:endParaRPr lang="en-US" sz="1600" dirty="0">
              <a:ln>
                <a:solidFill>
                  <a:sysClr val="windowText" lastClr="000000"/>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49152"/>
            <a:ext cx="9144000" cy="2400657"/>
          </a:xfrm>
          <a:prstGeom prst="rect">
            <a:avLst/>
          </a:prstGeom>
          <a:solidFill>
            <a:schemeClr val="accent6">
              <a:lumMod val="75000"/>
              <a:alpha val="29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97295"/>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3810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114" y="1447800"/>
            <a:ext cx="7540486" cy="1066799"/>
          </a:xfrm>
          <a:prstGeom prst="rect">
            <a:avLst/>
          </a:prstGeom>
          <a:solidFill>
            <a:schemeClr val="accent2"/>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Umat Islam diseru supaya tidak menyalah gunakan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kecanggihan </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teknologi.</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152400" y="3810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Pengajaran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Khutbah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Hari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Ini</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51114" y="2886329"/>
            <a:ext cx="7540486" cy="1152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Setiap berita yang diterima hendaklah dipastikan terlebih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dahulu </a:t>
            </a: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kebenarannya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menyebarkannya </a:t>
            </a: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kepada orang lain.</a:t>
            </a:r>
            <a:endParaRPr kumimoji="0" lang="en-MY" sz="22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ight Arrow 5"/>
          <p:cNvSpPr/>
          <p:nvPr/>
        </p:nvSpPr>
        <p:spPr>
          <a:xfrm>
            <a:off x="228600" y="1562098"/>
            <a:ext cx="1752600" cy="838201"/>
          </a:xfrm>
          <a:prstGeom prst="rightArrow">
            <a:avLst>
              <a:gd name="adj1" fmla="val 50000"/>
              <a:gd name="adj2" fmla="val 54985"/>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PERTAMA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ectangle 6"/>
          <p:cNvSpPr/>
          <p:nvPr/>
        </p:nvSpPr>
        <p:spPr>
          <a:xfrm>
            <a:off x="1447800" y="4419601"/>
            <a:ext cx="7540486" cy="1600200"/>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Kecenderungan dan keghairahan umat Islam untuk berjihad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adalah </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berpunca daripada kekeliruan dan salah faham terhadap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konsep </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jihad dan mati syahid yang sebenar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menurut hukum syarak</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8" name="Right Arrow 7"/>
          <p:cNvSpPr/>
          <p:nvPr/>
        </p:nvSpPr>
        <p:spPr>
          <a:xfrm>
            <a:off x="228600" y="2971799"/>
            <a:ext cx="1676400" cy="838201"/>
          </a:xfrm>
          <a:prstGeom prst="rightArrow">
            <a:avLst>
              <a:gd name="adj1" fmla="val 50000"/>
              <a:gd name="adj2" fmla="val 54985"/>
            </a:avLst>
          </a:prstGeom>
          <a:solidFill>
            <a:schemeClr val="accent1"/>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KEDUA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9" name="Right Arrow 8"/>
          <p:cNvSpPr/>
          <p:nvPr/>
        </p:nvSpPr>
        <p:spPr>
          <a:xfrm>
            <a:off x="221672" y="4495799"/>
            <a:ext cx="1683328" cy="838201"/>
          </a:xfrm>
          <a:prstGeom prst="rightArrow">
            <a:avLst>
              <a:gd name="adj1" fmla="val 50000"/>
              <a:gd name="adj2" fmla="val 54985"/>
            </a:avLst>
          </a:prstGeom>
          <a:solidFill>
            <a:schemeClr val="accent4">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KETIGA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810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Pengajaran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Khutbah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Hari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Ini</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371600" y="1514729"/>
            <a:ext cx="7540486" cy="1914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Untuk mengekalkan keharmonian dan kemakmuran dalam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masyarakat</a:t>
            </a: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kita hendaklah saling memahami dan bersatu padu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serta </a:t>
            </a: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berpegang teguh kepada ajaran Islam.</a:t>
            </a:r>
            <a:endParaRPr kumimoji="0" lang="en-MY" sz="22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1350818" y="3800729"/>
            <a:ext cx="7540486" cy="1152271"/>
          </a:xfrm>
          <a:prstGeom prst="rect">
            <a:avLst/>
          </a:prstGeom>
          <a:solidFill>
            <a:schemeClr val="accent5">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Hendaklah kita sentiasa bersyukur di atas segala nikmat Allah.</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ight Arrow 5"/>
          <p:cNvSpPr/>
          <p:nvPr/>
        </p:nvSpPr>
        <p:spPr>
          <a:xfrm>
            <a:off x="152400" y="1295399"/>
            <a:ext cx="1752600" cy="838201"/>
          </a:xfrm>
          <a:prstGeom prst="rightArrow">
            <a:avLst>
              <a:gd name="adj1" fmla="val 50000"/>
              <a:gd name="adj2" fmla="val 54985"/>
            </a:avLst>
          </a:prstGeom>
          <a:solidFill>
            <a:srgbClr val="00B0F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KEEMPAT</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ight Arrow 6"/>
          <p:cNvSpPr/>
          <p:nvPr/>
        </p:nvSpPr>
        <p:spPr>
          <a:xfrm>
            <a:off x="157348" y="3505199"/>
            <a:ext cx="1752600" cy="838201"/>
          </a:xfrm>
          <a:prstGeom prst="rightArrow">
            <a:avLst>
              <a:gd name="adj1" fmla="val 50000"/>
              <a:gd name="adj2" fmla="val 54985"/>
            </a:avLst>
          </a:prstGeom>
          <a:solidFill>
            <a:srgbClr val="FFC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KELIMA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8" name="Flowchart: Sequential Access Storage 7"/>
          <p:cNvSpPr/>
          <p:nvPr/>
        </p:nvSpPr>
        <p:spPr>
          <a:xfrm>
            <a:off x="176496" y="5029200"/>
            <a:ext cx="8832888" cy="16002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000" b="1" dirty="0">
                <a:solidFill>
                  <a:schemeClr val="tx1"/>
                </a:solidFill>
                <a:effectLst>
                  <a:outerShdw blurRad="38100" dist="38100" dir="2700000" algn="tl">
                    <a:srgbClr val="000000">
                      <a:alpha val="43137"/>
                    </a:srgbClr>
                  </a:outerShdw>
                </a:effectLst>
                <a:latin typeface="Arial" pitchFamily="34" charset="0"/>
                <a:cs typeface="Arial" pitchFamily="34" charset="0"/>
              </a:rPr>
              <a:t>Kemerdekaan merupakan suatu nikmat yang dikurniakan oleh Allah SWT agar dapat disyukuri oleh setiap hamba-Nya yang inginkan kebebasan dan keamanan. </a:t>
            </a:r>
            <a:r>
              <a:rPr lang="ms-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Hindari amalan yang bercanggah dengan ajaran Islam.</a:t>
            </a:r>
            <a:endParaRPr lang="ms-MY"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246" y="3810000"/>
            <a:ext cx="8991600" cy="2862322"/>
          </a:xfrm>
          <a:prstGeom prst="rect">
            <a:avLst/>
          </a:prstGeom>
          <a:solidFill>
            <a:srgbClr val="00B0F0">
              <a:alpha val="43000"/>
            </a:srgbClr>
          </a:solidFill>
        </p:spPr>
        <p:txBody>
          <a:bodyPr wrap="square">
            <a:spAutoFit/>
          </a:bodyP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“Demi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penduduk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negeri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Saba,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membuktikan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kemurahan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terdapat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tempat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kumpulan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kebun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luas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subur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terletak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kanan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kariah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dikatakan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Makanlah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rezeki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pemberian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negeri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negeri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baik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makmur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Pengampun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 </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15240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Saba’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15 </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8208" y="1371600"/>
            <a:ext cx="8816280" cy="2308324"/>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كَانَ لِسَبَإٍ فِي مَسْكَنِهِمْ آيَةٌ جَنَّتَانِ عَن يَمِينٍ وَشِمَالٍ كُلُوا مِن رِّزْقِ رَبِّكُمْ وَاشْكُرُوا لَهُ بَلْدَةٌ طَيِّبَةٌ وَرَبٌّ غَفُورٌ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95536" y="1578272"/>
            <a:ext cx="8388424" cy="4154984"/>
          </a:xfrm>
          <a:prstGeom prst="rect">
            <a:avLst/>
          </a:prstGeom>
          <a:solidFill>
            <a:schemeClr val="accent6">
              <a:lumMod val="75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وَياَ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نَجَاةَ التَّائِبِينَ. </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05479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123203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3810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95339"/>
            <a:ext cx="9144000" cy="1862048"/>
          </a:xfrm>
          <a:prstGeom prst="rect">
            <a:avLst/>
          </a:prstGeom>
          <a:solidFill>
            <a:schemeClr val="accent6">
              <a:lumMod val="75000"/>
              <a:alpha val="36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62816"/>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38100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9139"/>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93130"/>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228600"/>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28800"/>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14818"/>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3810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05200"/>
            <a:ext cx="9144000" cy="2893100"/>
          </a:xfrm>
          <a:prstGeom prst="rect">
            <a:avLst/>
          </a:prstGeom>
          <a:solidFill>
            <a:srgbClr val="00B0F0">
              <a:alpha val="39000"/>
            </a:srgbClr>
          </a:solidFill>
          <a:ln w="57150">
            <a:noFill/>
          </a:ln>
        </p:spPr>
        <p:txBody>
          <a:bodyPr wrap="square">
            <a:spAutoFit/>
          </a:bodyPr>
          <a:lstStyle/>
          <a:p>
            <a:pPr algn="ctr">
              <a:defRPr/>
            </a:pP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benar-benar</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tegahan-Nya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Ketahuilah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62000" y="1867034"/>
            <a:ext cx="7696200" cy="830997"/>
          </a:xfrm>
          <a:prstGeom prst="rect">
            <a:avLst/>
          </a:prstGeom>
          <a:solidFill>
            <a:schemeClr val="accent6">
              <a:lumMod val="75000"/>
              <a:alpha val="24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وَاعْلَمُوْا أَنَّ اللهَ مَعَ الْمُتَّقِيْن.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246" y="3918535"/>
            <a:ext cx="8991600" cy="2246769"/>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Luqman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hikmat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kebijaksanaan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perintahkan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sesiapa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faedahnya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terpulang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dirinya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sendiri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sesiapa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Kaya,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Terpuji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15240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Luqman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12 </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8208" y="1802869"/>
            <a:ext cx="8816280" cy="1569660"/>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وَلَقَدْ آتَيْنَا لُقْمَانَ الْحِكْمَةَ أَنِ اشْكُرْ لِلَّهِ وَمَن يَشْكُرْ فَإِنَّمَا يَشْكُرُ لِنَفْسِهِ وَمَن كَفَرَ فَإِنَّ اللَّهَ غَنِيٌّ حَمِيدٌ</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045066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38817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55693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212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442543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03824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679928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12610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04676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6400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048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1211"/>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97997"/>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ar-SA"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94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2286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463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أَجْمَعِينَ.</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45090"/>
            <a:ext cx="9144000" cy="1815882"/>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15616" y="3810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1842066"/>
            <a:ext cx="9144000" cy="1754326"/>
          </a:xfrm>
          <a:prstGeom prst="rect">
            <a:avLst/>
          </a:prstGeom>
          <a:solidFill>
            <a:schemeClr val="accent6">
              <a:lumMod val="75000"/>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6512" y="4235604"/>
            <a:ext cx="9144000" cy="1569660"/>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Marilah </a:t>
            </a:r>
            <a:r>
              <a:rPr lang="sv-SE"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kita memperbanyakkan rasa syukur dan mempertingkatkan ketaqwaan kepada Allah SWT dengan sebenar-benar </a:t>
            </a:r>
            <a:r>
              <a:rPr lang="sv-SE"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taqwa, sesungguhnya telah berjaya bagi orang yang bertakwa.</a:t>
            </a:r>
            <a:endPar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 y="0"/>
            <a:ext cx="91232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889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406569"/>
            <a:ext cx="8763000" cy="507831"/>
          </a:xfrm>
          <a:prstGeom prst="rect">
            <a:avLst/>
          </a:prstGeom>
        </p:spPr>
        <p:txBody>
          <a:bodyPr wrap="square">
            <a:spAutoFit/>
          </a:bodyPr>
          <a:lstStyle/>
          <a:p>
            <a:pPr lvl="0" algn="ctr" defTabSz="1022350">
              <a:lnSpc>
                <a:spcPct val="90000"/>
              </a:lnSpc>
              <a:spcBef>
                <a:spcPct val="0"/>
              </a:spcBef>
              <a:spcAft>
                <a:spcPct val="35000"/>
              </a:spcAft>
            </a:pP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Memerdekakan</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Diri</a:t>
            </a:r>
            <a:endParaRPr lang="en-MY" sz="30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Freeform 3"/>
          <p:cNvSpPr/>
          <p:nvPr/>
        </p:nvSpPr>
        <p:spPr>
          <a:xfrm>
            <a:off x="539552" y="1524000"/>
            <a:ext cx="8064896" cy="9906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Menjadikan Ajaran Islam sebagai </a:t>
            </a:r>
          </a:p>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garis panduan hidup.</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39552" y="2816886"/>
            <a:ext cx="4413448" cy="1116777"/>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R</a:t>
            </a: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oh tauhid atau akidah</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Cloud Callout 5"/>
          <p:cNvSpPr/>
          <p:nvPr/>
        </p:nvSpPr>
        <p:spPr>
          <a:xfrm>
            <a:off x="841945" y="3655086"/>
            <a:ext cx="8001000" cy="1678914"/>
          </a:xfrm>
          <a:prstGeom prst="cloudCallout">
            <a:avLst>
              <a:gd name="adj1" fmla="val -22744"/>
              <a:gd name="adj2" fmla="val 2295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1022350" rtl="1">
              <a:lnSpc>
                <a:spcPct val="90000"/>
              </a:lnSpc>
              <a:spcBef>
                <a:spcPct val="0"/>
              </a:spcBef>
              <a:spcAft>
                <a:spcPct val="35000"/>
              </a:spcAft>
            </a:pP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defTabSz="1022350" rtl="1">
              <a:lnSpc>
                <a:spcPct val="90000"/>
              </a:lnSpc>
              <a:spcBef>
                <a:spcPct val="0"/>
              </a:spcBef>
              <a:spcAft>
                <a:spcPct val="35000"/>
              </a:spcAft>
            </a:pP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لآ إِلَهَ إِلاَّ اللهُ، </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defTabSz="1022350" rtl="1">
              <a:lnSpc>
                <a:spcPct val="90000"/>
              </a:lnSpc>
              <a:spcBef>
                <a:spcPct val="0"/>
              </a:spcBef>
              <a:spcAft>
                <a:spcPct val="35000"/>
              </a:spcAft>
            </a:pP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رَسُوْلُ الله</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defTabSz="1022350" rtl="1">
              <a:lnSpc>
                <a:spcPct val="90000"/>
              </a:lnSpc>
              <a:spcBef>
                <a:spcPct val="0"/>
              </a:spcBef>
              <a:spcAft>
                <a:spcPct val="35000"/>
              </a:spcAft>
            </a:pPr>
            <a:endParaRPr lang="it-IT" sz="4000" b="1" dirty="0">
              <a:ln w="3175" cmpd="sng">
                <a:solidFill>
                  <a:sysClr val="windowText" lastClr="000000"/>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a:cs typeface="Traditional Arabic" pitchFamily="2" charset="-78"/>
            </a:endParaRPr>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4"/>
            <a:ext cx="9144000" cy="687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4193384"/>
            <a:ext cx="7312828" cy="1216816"/>
          </a:xfrm>
          <a:prstGeom prst="rect">
            <a:avLst/>
          </a:prstGeom>
          <a:ln w="19050">
            <a:solidFill>
              <a:schemeClr val="bg1"/>
            </a:solidFill>
          </a:ln>
        </p:spPr>
        <p:style>
          <a:lnRef idx="1">
            <a:schemeClr val="accent2"/>
          </a:lnRef>
          <a:fillRef idx="3">
            <a:schemeClr val="accent2"/>
          </a:fillRef>
          <a:effectRef idx="2">
            <a:schemeClr val="accent2"/>
          </a:effectRef>
          <a:fontRef idx="minor">
            <a:schemeClr val="lt1"/>
          </a:fontRef>
        </p:style>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rPr>
              <a:t>Kita harus menyiasat, meneliti dan memastikan terlebih dahulu kebenaran fakta dan ketepatan maklumat</a:t>
            </a:r>
            <a:endParaRPr lang="en-MY" sz="24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endParaRPr>
          </a:p>
        </p:txBody>
      </p:sp>
      <p:sp>
        <p:nvSpPr>
          <p:cNvPr id="4" name="Rectangle 3"/>
          <p:cNvSpPr/>
          <p:nvPr/>
        </p:nvSpPr>
        <p:spPr>
          <a:xfrm>
            <a:off x="179512" y="203537"/>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Maklumat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Melalui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Kecanggihan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Teknologi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Masakini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600200" y="2819399"/>
            <a:ext cx="7312828" cy="12954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spcBef>
                <a:spcPct val="0"/>
              </a:spcBef>
              <a:spcAft>
                <a:spcPct val="35000"/>
              </a:spcAft>
            </a:pP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harus</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berhati-hati</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menerima</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menyebarkan</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berita</a:t>
            </a:r>
            <a:r>
              <a:rPr lang="es-ES" sz="2400" b="1" noProof="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s-ES" sz="2400" b="1" noProof="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diterima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435821" y="1219200"/>
            <a:ext cx="6803179" cy="1426387"/>
          </a:xfrm>
          <a:prstGeom prst="rect">
            <a:avLst/>
          </a:prstGeom>
          <a:solidFill>
            <a:schemeClr val="accent3">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lvl="0" algn="ctr" defTabSz="533400">
              <a:spcAft>
                <a:spcPct val="35000"/>
              </a:spcAft>
            </a:pPr>
            <a:r>
              <a:rPr lang="es-ES"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aklumat</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berita</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diterima</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pantas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sehingga</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mampu</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ditapis</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dipastikan</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s-ES" sz="24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kebenaran</a:t>
            </a:r>
            <a:r>
              <a:rPr lang="es-ES"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Rectangle 6"/>
          <p:cNvSpPr/>
          <p:nvPr/>
        </p:nvSpPr>
        <p:spPr>
          <a:xfrm>
            <a:off x="1600200" y="5486400"/>
            <a:ext cx="7312828" cy="1219200"/>
          </a:xfrm>
          <a:prstGeom prst="rect">
            <a:avLst/>
          </a:prstGeom>
          <a:ln w="19050">
            <a:solidFill>
              <a:schemeClr val="bg1"/>
            </a:solidFill>
          </a:ln>
        </p:spPr>
        <p:style>
          <a:lnRef idx="1">
            <a:schemeClr val="accent3"/>
          </a:lnRef>
          <a:fillRef idx="3">
            <a:schemeClr val="accent3"/>
          </a:fillRef>
          <a:effectRef idx="2">
            <a:schemeClr val="accent3"/>
          </a:effectRef>
          <a:fontRef idx="minor">
            <a:schemeClr val="lt1"/>
          </a:fontRef>
        </p:style>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rPr>
              <a:t>Kita </a:t>
            </a:r>
            <a:r>
              <a:rPr lang="sv-SE" sz="2400" b="1" dirty="0" smtClean="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rPr>
              <a:t>WAJIB</a:t>
            </a: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rPr>
              <a:t> elakkan perkara memfitnah, menipu dan memburukkan seseorang </a:t>
            </a:r>
            <a:endParaRPr lang="en-MY" sz="24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pitchFamily="34" charset="0"/>
            </a:endParaRPr>
          </a:p>
        </p:txBody>
      </p:sp>
      <p:sp>
        <p:nvSpPr>
          <p:cNvPr id="8" name="Right Arrow 7"/>
          <p:cNvSpPr/>
          <p:nvPr/>
        </p:nvSpPr>
        <p:spPr>
          <a:xfrm>
            <a:off x="1066800" y="2895600"/>
            <a:ext cx="685800" cy="6477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ms-MY"/>
          </a:p>
        </p:txBody>
      </p:sp>
      <p:sp>
        <p:nvSpPr>
          <p:cNvPr id="9" name="Right Arrow 8"/>
          <p:cNvSpPr/>
          <p:nvPr/>
        </p:nvSpPr>
        <p:spPr>
          <a:xfrm>
            <a:off x="1066800" y="4102181"/>
            <a:ext cx="685800" cy="6477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ms-MY"/>
          </a:p>
        </p:txBody>
      </p:sp>
      <p:sp>
        <p:nvSpPr>
          <p:cNvPr id="10" name="Right Arrow 9"/>
          <p:cNvSpPr/>
          <p:nvPr/>
        </p:nvSpPr>
        <p:spPr>
          <a:xfrm>
            <a:off x="1049977" y="5381501"/>
            <a:ext cx="685800" cy="6477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ms-MY"/>
          </a:p>
        </p:txBody>
      </p:sp>
    </p:spTree>
    <p:extLst>
      <p:ext uri="{BB962C8B-B14F-4D97-AF65-F5344CB8AC3E}">
        <p14:creationId xmlns:p14="http://schemas.microsoft.com/office/powerpoint/2010/main" val="2781734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1771</Words>
  <Application>Microsoft Office PowerPoint</Application>
  <PresentationFormat>On-screen Show (4:3)</PresentationFormat>
  <Paragraphs>144</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4</cp:revision>
  <dcterms:created xsi:type="dcterms:W3CDTF">2015-08-26T13:20:49Z</dcterms:created>
  <dcterms:modified xsi:type="dcterms:W3CDTF">2015-08-27T05:33:14Z</dcterms:modified>
</cp:coreProperties>
</file>